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6" r:id="rId2"/>
    <p:sldId id="287" r:id="rId3"/>
    <p:sldId id="318" r:id="rId4"/>
    <p:sldId id="323" r:id="rId5"/>
    <p:sldId id="324" r:id="rId6"/>
    <p:sldId id="325" r:id="rId7"/>
    <p:sldId id="322" r:id="rId8"/>
    <p:sldId id="320" r:id="rId9"/>
    <p:sldId id="288" r:id="rId10"/>
    <p:sldId id="331" r:id="rId11"/>
    <p:sldId id="334" r:id="rId12"/>
    <p:sldId id="332" r:id="rId13"/>
    <p:sldId id="333" r:id="rId14"/>
    <p:sldId id="315" r:id="rId15"/>
    <p:sldId id="341" r:id="rId16"/>
    <p:sldId id="326" r:id="rId17"/>
    <p:sldId id="327" r:id="rId18"/>
    <p:sldId id="328" r:id="rId19"/>
    <p:sldId id="329" r:id="rId20"/>
    <p:sldId id="319" r:id="rId21"/>
    <p:sldId id="336" r:id="rId22"/>
    <p:sldId id="340" r:id="rId23"/>
    <p:sldId id="335" r:id="rId24"/>
    <p:sldId id="337" r:id="rId25"/>
    <p:sldId id="338" r:id="rId26"/>
    <p:sldId id="339" r:id="rId27"/>
    <p:sldId id="314" r:id="rId2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7" autoAdjust="0"/>
    <p:restoredTop sz="94660"/>
  </p:normalViewPr>
  <p:slideViewPr>
    <p:cSldViewPr>
      <p:cViewPr>
        <p:scale>
          <a:sx n="120" d="100"/>
          <a:sy n="120" d="100"/>
        </p:scale>
        <p:origin x="-54" y="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21/01/2020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CD01-F9CE-4C44-9F78-7DBF3D9CB33F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7745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21/01/2020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21/01/2020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21/01/2020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21/01/2020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21/01/2020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21/01/2020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21/01/2020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21/01/2020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21/01/2020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21/01/2020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21/01/2020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21/01/2020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 smtClean="0"/>
              <a:t>Trigonométrie</a:t>
            </a:r>
            <a:br>
              <a:rPr lang="fr-FR" sz="8900" dirty="0" smtClean="0"/>
            </a:br>
            <a:r>
              <a:rPr lang="fr-FR" dirty="0" smtClean="0"/>
              <a:t>Série 11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4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200" dirty="0">
                    <a:ea typeface="Cambria Math"/>
                  </a:rPr>
                  <a:t>Si </a:t>
                </a:r>
                <a14:m>
                  <m:oMath xmlns:m="http://schemas.openxmlformats.org/officeDocument/2006/math">
                    <m:r>
                      <a:rPr lang="fr-FR" sz="5200">
                        <a:latin typeface="Cambria Math"/>
                        <a:ea typeface="Cambria Math"/>
                      </a:rPr>
                      <m:t>0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𝑎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𝑏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≤</m:t>
                    </m:r>
                    <m:f>
                      <m:fPr>
                        <m:ctrlPr>
                          <a:rPr lang="fr-FR" sz="52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fr-FR" sz="5200" dirty="0">
                  <a:ea typeface="Cambria Math"/>
                </a:endParaRPr>
              </a:p>
              <a:p>
                <a:pPr marL="0" indent="0" algn="ctr">
                  <a:buNone/>
                </a:pPr>
                <a:r>
                  <a:rPr lang="fr-FR" sz="5200" dirty="0" smtClean="0">
                    <a:ea typeface="Cambria Math"/>
                  </a:rPr>
                  <a:t>alors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5200" i="0"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52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</m:d>
                    <m:r>
                      <a:rPr lang="fr-FR" sz="5200" i="1">
                        <a:latin typeface="Cambria Math"/>
                        <a:ea typeface="Cambria Math"/>
                      </a:rPr>
                      <m:t>…</m:t>
                    </m:r>
                    <m:r>
                      <m:rPr>
                        <m:sty m:val="p"/>
                      </m:rPr>
                      <a:rPr lang="fr-FR" sz="5200" i="0"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52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</m:d>
                  </m:oMath>
                </a14:m>
                <a:endParaRPr lang="fr-FR" sz="5200" dirty="0">
                  <a:ea typeface="Cambria Math"/>
                </a:endParaRPr>
              </a:p>
              <a:p>
                <a:pPr marL="0" indent="0" algn="ctr">
                  <a:spcBef>
                    <a:spcPts val="1200"/>
                  </a:spcBef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 smtClean="0">
                    <a:solidFill>
                      <a:prstClr val="black"/>
                    </a:solidFill>
                    <a:ea typeface="Cambria Math"/>
                  </a:rPr>
                  <a:t> </a:t>
                </a:r>
                <a:endParaRPr lang="fr-FR" sz="48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1650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4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800" dirty="0">
                    <a:ea typeface="Cambria Math"/>
                  </a:rPr>
                  <a:t>Si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800" i="1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4800" i="1"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fr-FR" sz="4800" i="1"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4800" i="1">
                        <a:latin typeface="Cambria Math"/>
                        <a:ea typeface="Cambria Math"/>
                      </a:rPr>
                      <m:t>𝑎</m:t>
                    </m:r>
                    <m:r>
                      <a:rPr lang="fr-FR" sz="4800" i="1"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4800" i="1">
                        <a:latin typeface="Cambria Math"/>
                        <a:ea typeface="Cambria Math"/>
                      </a:rPr>
                      <m:t>𝑏</m:t>
                    </m:r>
                    <m:r>
                      <a:rPr lang="fr-FR" sz="4800" i="1"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48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fr-FR" sz="4800" dirty="0">
                  <a:ea typeface="Cambria Math"/>
                </a:endParaRPr>
              </a:p>
              <a:p>
                <a:pPr marL="0" indent="0" algn="ctr">
                  <a:buNone/>
                </a:pPr>
                <a:r>
                  <a:rPr lang="fr-FR" sz="4800" dirty="0">
                    <a:ea typeface="Cambria Math"/>
                  </a:rPr>
                  <a:t>alors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800" i="0"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480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800" b="0" i="1" smtClean="0"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</m:d>
                    <m:r>
                      <a:rPr lang="fr-FR" sz="4800" i="1">
                        <a:latin typeface="Cambria Math"/>
                        <a:ea typeface="Cambria Math"/>
                      </a:rPr>
                      <m:t>…</m:t>
                    </m:r>
                    <m:r>
                      <m:rPr>
                        <m:sty m:val="p"/>
                      </m:rPr>
                      <a:rPr lang="fr-FR" sz="4800" i="0"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48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800" i="1"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</m:d>
                  </m:oMath>
                </a14:m>
                <a:endParaRPr lang="fr-FR" sz="4800" dirty="0">
                  <a:ea typeface="Cambria Math"/>
                </a:endParaRPr>
              </a:p>
              <a:p>
                <a:pPr marL="0" indent="0" algn="ctr">
                  <a:spcBef>
                    <a:spcPts val="1200"/>
                  </a:spcBef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 smtClean="0">
                    <a:solidFill>
                      <a:prstClr val="black"/>
                    </a:solidFill>
                    <a:ea typeface="Cambria Math"/>
                  </a:rPr>
                  <a:t> </a:t>
                </a:r>
                <a:endParaRPr lang="fr-FR" sz="48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077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4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200" dirty="0">
                    <a:ea typeface="Cambria Math"/>
                  </a:rPr>
                  <a:t>Si </a:t>
                </a:r>
                <a14:m>
                  <m:oMath xmlns:m="http://schemas.openxmlformats.org/officeDocument/2006/math">
                    <m:r>
                      <a:rPr lang="el-GR" sz="5200" i="1">
                        <a:latin typeface="Cambria Math"/>
                        <a:ea typeface="Cambria Math"/>
                      </a:rPr>
                      <m:t>𝜋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𝑎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𝑏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≤</m:t>
                    </m:r>
                    <m:f>
                      <m:fPr>
                        <m:ctrlPr>
                          <a:rPr lang="fr-FR" sz="52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3</m:t>
                        </m:r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fr-FR" sz="5200" dirty="0">
                  <a:ea typeface="Cambria Math"/>
                </a:endParaRPr>
              </a:p>
              <a:p>
                <a:pPr marL="0" indent="0" algn="ctr">
                  <a:buNone/>
                </a:pPr>
                <a:r>
                  <a:rPr lang="fr-FR" sz="5200" dirty="0">
                    <a:ea typeface="Cambria Math"/>
                  </a:rPr>
                  <a:t>alors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5200" i="0"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52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</m:d>
                    <m:r>
                      <a:rPr lang="fr-FR" sz="5200" i="1">
                        <a:latin typeface="Cambria Math"/>
                        <a:ea typeface="Cambria Math"/>
                      </a:rPr>
                      <m:t>…</m:t>
                    </m:r>
                    <m:r>
                      <m:rPr>
                        <m:sty m:val="p"/>
                      </m:rPr>
                      <a:rPr lang="fr-FR" sz="5200" i="0"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52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</m:d>
                  </m:oMath>
                </a14:m>
                <a:endParaRPr lang="fr-FR" sz="5200" dirty="0">
                  <a:ea typeface="Cambria Math"/>
                </a:endParaRPr>
              </a:p>
              <a:p>
                <a:pPr marL="0" indent="0" algn="ctr">
                  <a:spcBef>
                    <a:spcPts val="1200"/>
                  </a:spcBef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 smtClean="0">
                    <a:solidFill>
                      <a:prstClr val="black"/>
                    </a:solidFill>
                    <a:ea typeface="Cambria Math"/>
                  </a:rPr>
                  <a:t> </a:t>
                </a:r>
                <a:endParaRPr lang="fr-FR" sz="48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209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4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5200" dirty="0">
                    <a:ea typeface="Cambria Math"/>
                  </a:rPr>
                  <a:t>Si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52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3</m:t>
                        </m:r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fr-FR" sz="5200" i="1"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𝑎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𝑏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≤2</m:t>
                    </m:r>
                    <m:r>
                      <a:rPr lang="fr-FR" sz="5200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fr-FR" sz="5200" dirty="0">
                  <a:ea typeface="Cambria Math"/>
                </a:endParaRPr>
              </a:p>
              <a:p>
                <a:pPr marL="0" indent="0" algn="ctr">
                  <a:buNone/>
                </a:pPr>
                <a:r>
                  <a:rPr lang="fr-FR" sz="5200" dirty="0">
                    <a:ea typeface="Cambria Math"/>
                  </a:rPr>
                  <a:t>alors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5200" i="0"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52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</m:d>
                    <m:r>
                      <a:rPr lang="fr-FR" sz="5200" i="1">
                        <a:latin typeface="Cambria Math"/>
                        <a:ea typeface="Cambria Math"/>
                      </a:rPr>
                      <m:t>…</m:t>
                    </m:r>
                    <m:r>
                      <m:rPr>
                        <m:sty m:val="p"/>
                      </m:rPr>
                      <a:rPr lang="fr-FR" sz="5200" i="0"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52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5200" i="1"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</m:d>
                  </m:oMath>
                </a14:m>
                <a:endParaRPr lang="fr-FR" sz="5200" dirty="0">
                  <a:ea typeface="Cambria Math"/>
                </a:endParaRPr>
              </a:p>
              <a:p>
                <a:pPr marL="0" indent="0" algn="ctr">
                  <a:spcBef>
                    <a:spcPts val="1200"/>
                  </a:spcBef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 smtClean="0">
                    <a:solidFill>
                      <a:prstClr val="black"/>
                    </a:solidFill>
                    <a:ea typeface="Cambria Math"/>
                  </a:rPr>
                  <a:t> </a:t>
                </a:r>
                <a:endParaRPr lang="fr-FR" sz="48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342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 smtClean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 smtClean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935480"/>
            <a:ext cx="8712968" cy="43891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5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Les affirmations suivantes sont-elles vraies ou fausses ?</a:t>
            </a:r>
          </a:p>
          <a:p>
            <a:pPr marL="0" indent="0" algn="ctr">
              <a:buNone/>
            </a:pPr>
            <a:endParaRPr lang="fr-FR" sz="5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5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772816"/>
            <a:ext cx="8568952" cy="4551784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772816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0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8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1200"/>
                  </a:spcBef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 smtClean="0">
                    <a:solidFill>
                      <a:prstClr val="black"/>
                    </a:solidFill>
                    <a:ea typeface="Cambria Math"/>
                  </a:rPr>
                  <a:t> </a:t>
                </a:r>
                <a:r>
                  <a:rPr lang="fr-FR" sz="4800" dirty="0" smtClean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fr-FR" sz="4800" dirty="0" smtClean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alors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800" i="0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sin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 (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)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4800" i="0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sin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 (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𝑦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4800" dirty="0" smtClean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772816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7005320" y="274638"/>
            <a:ext cx="1815152" cy="1337481"/>
          </a:xfrm>
          <a:prstGeom prst="wedgeRectCallout">
            <a:avLst>
              <a:gd name="adj1" fmla="val -49404"/>
              <a:gd name="adj2" fmla="val 79847"/>
            </a:avLst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b="1" dirty="0" smtClean="0">
                <a:solidFill>
                  <a:srgbClr val="00B0F0"/>
                </a:solidFill>
                <a:latin typeface="+mj-lt"/>
                <a:ea typeface="Cambria" panose="02040503050406030204" pitchFamily="18" charset="0"/>
              </a:rPr>
              <a:t>VRAI</a:t>
            </a:r>
            <a:endParaRPr lang="fr-FR" sz="5400" b="1" dirty="0">
              <a:solidFill>
                <a:srgbClr val="00B0F0"/>
              </a:solidFill>
              <a:latin typeface="+mj-lt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48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772816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0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8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1200"/>
                  </a:spcBef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 smtClean="0">
                    <a:solidFill>
                      <a:prstClr val="black"/>
                    </a:solidFill>
                    <a:ea typeface="Cambria Math"/>
                  </a:rPr>
                  <a:t> </a:t>
                </a:r>
                <a:r>
                  <a:rPr lang="fr-FR" sz="4800" dirty="0" smtClean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800" i="0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sin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)=</m:t>
                    </m:r>
                    <m:r>
                      <m:rPr>
                        <m:sty m:val="p"/>
                      </m:rPr>
                      <a:rPr lang="fr-FR" sz="4800" i="0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sin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𝑦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fr-FR" sz="4800" dirty="0" smtClean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alors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𝑦</m:t>
                    </m:r>
                  </m:oMath>
                </a14:m>
                <a:endParaRPr lang="fr-FR" sz="4800" dirty="0" smtClean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772816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7005320" y="274638"/>
            <a:ext cx="1815152" cy="1337481"/>
          </a:xfrm>
          <a:prstGeom prst="wedgeRectCallout">
            <a:avLst>
              <a:gd name="adj1" fmla="val -49404"/>
              <a:gd name="adj2" fmla="val 7984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b="1" dirty="0" smtClean="0">
                <a:solidFill>
                  <a:srgbClr val="92D050"/>
                </a:solidFill>
                <a:latin typeface="+mj-lt"/>
                <a:ea typeface="Cambria" panose="02040503050406030204" pitchFamily="18" charset="0"/>
              </a:rPr>
              <a:t>FAUX</a:t>
            </a:r>
            <a:endParaRPr lang="fr-FR" sz="5400" b="1" dirty="0">
              <a:solidFill>
                <a:srgbClr val="92D050"/>
              </a:solidFill>
              <a:latin typeface="+mj-lt"/>
              <a:ea typeface="Cambria" panose="02040503050406030204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51520" y="5022371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lang="fr-FR" sz="3600" dirty="0" smtClean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ontre-exemple :</a:t>
            </a:r>
            <a:endParaRPr lang="fr-FR" sz="36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267440" y="5707043"/>
                <a:ext cx="8568952" cy="9917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den>
                        </m:f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func>
                      <m:func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sz="3600" b="0" i="1" smtClean="0">
                                    <a:solidFill>
                                      <a:srgbClr val="00B050"/>
                                    </a:solidFill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36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fr-FR" sz="36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fr-FR" sz="3600" b="0" i="1" smtClean="0">
                                    <a:solidFill>
                                      <a:srgbClr val="00B050"/>
                                    </a:solidFill>
                                    <a:latin typeface="Cambria Math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fr-FR" sz="3600" b="0" i="1" smtClean="0">
                                    <a:solidFill>
                                      <a:srgbClr val="00B050"/>
                                    </a:solidFill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fr-FR" sz="3600" b="0" i="1" smtClean="0">
                                    <a:solidFill>
                                      <a:srgbClr val="00B050"/>
                                    </a:solidFill>
                                    <a:latin typeface="Cambria Math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func>
                  </m:oMath>
                </a14:m>
                <a:r>
                  <a:rPr lang="fr-FR" sz="3600" dirty="0" smtClean="0">
                    <a:solidFill>
                      <a:srgbClr val="9966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:r>
                  <a:rPr lang="fr-FR" sz="36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mais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≠</m:t>
                    </m:r>
                    <m:f>
                      <m:fPr>
                        <m:ctrlPr>
                          <a:rPr lang="fr-FR" sz="360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440" y="5707043"/>
                <a:ext cx="8568952" cy="991746"/>
              </a:xfrm>
              <a:prstGeom prst="rect">
                <a:avLst/>
              </a:prstGeom>
              <a:blipFill rotWithShape="1">
                <a:blip r:embed="rId3"/>
                <a:stretch>
                  <a:fillRect b="-79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767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772816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0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8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1200"/>
                  </a:spcBef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 smtClean="0">
                    <a:solidFill>
                      <a:prstClr val="black"/>
                    </a:solidFill>
                    <a:ea typeface="Cambria Math"/>
                  </a:rPr>
                  <a:t> </a:t>
                </a:r>
                <a:r>
                  <a:rPr lang="fr-FR" sz="4800" dirty="0" smtClean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≠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𝑦</m:t>
                    </m:r>
                  </m:oMath>
                </a14:m>
                <a:r>
                  <a:rPr lang="fr-FR" sz="4800" dirty="0" smtClean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alors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800" i="0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cos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)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≠</m:t>
                    </m:r>
                    <m:r>
                      <m:rPr>
                        <m:sty m:val="p"/>
                      </m:rPr>
                      <a:rPr lang="fr-FR" sz="4800" i="0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cos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(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𝑦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fr-FR" sz="4800" dirty="0" smtClean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772816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oneTexte 4"/>
          <p:cNvSpPr txBox="1"/>
          <p:nvPr/>
        </p:nvSpPr>
        <p:spPr>
          <a:xfrm>
            <a:off x="251520" y="5022371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lang="fr-FR" sz="3600" dirty="0" smtClean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ontre-exemple :</a:t>
            </a:r>
            <a:endParaRPr lang="fr-FR" sz="36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267440" y="5707043"/>
                <a:ext cx="856895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=−1</m:t>
                    </m:r>
                  </m:oMath>
                </a14:m>
                <a:r>
                  <a:rPr lang="fr-FR" sz="3600" dirty="0" smtClean="0">
                    <a:solidFill>
                      <a:srgbClr val="9966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:r>
                  <a:rPr lang="fr-FR" sz="36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mais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60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π</m:t>
                    </m:r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≠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3</m:t>
                    </m:r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440" y="5707043"/>
                <a:ext cx="8568952" cy="646331"/>
              </a:xfrm>
              <a:prstGeom prst="rect">
                <a:avLst/>
              </a:prstGeom>
              <a:blipFill rotWithShape="1">
                <a:blip r:embed="rId3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7005320" y="274638"/>
            <a:ext cx="1815152" cy="1337481"/>
          </a:xfrm>
          <a:prstGeom prst="wedgeRectCallout">
            <a:avLst>
              <a:gd name="adj1" fmla="val -49404"/>
              <a:gd name="adj2" fmla="val 7984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b="1" dirty="0" smtClean="0">
                <a:solidFill>
                  <a:srgbClr val="92D050"/>
                </a:solidFill>
                <a:latin typeface="+mj-lt"/>
                <a:ea typeface="Cambria" panose="02040503050406030204" pitchFamily="18" charset="0"/>
              </a:rPr>
              <a:t>FAUX</a:t>
            </a:r>
            <a:endParaRPr lang="fr-FR" sz="5400" b="1" dirty="0">
              <a:solidFill>
                <a:srgbClr val="92D050"/>
              </a:solidFill>
              <a:latin typeface="+mj-lt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67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772816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0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8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1200"/>
                  </a:spcBef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 smtClean="0">
                    <a:solidFill>
                      <a:prstClr val="black"/>
                    </a:solidFill>
                    <a:ea typeface="Cambria Math"/>
                  </a:rPr>
                  <a:t> </a:t>
                </a:r>
                <a:r>
                  <a:rPr lang="fr-FR" sz="4800" dirty="0" smtClean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800" i="0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cos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)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≠</m:t>
                    </m:r>
                    <m:r>
                      <m:rPr>
                        <m:sty m:val="p"/>
                      </m:rPr>
                      <a:rPr lang="fr-FR" sz="4800" i="0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cos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(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𝑦</m:t>
                    </m:r>
                    <m:r>
                      <a:rPr lang="fr-FR" sz="4800" b="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fr-FR" sz="4800" dirty="0" smtClean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alors </a:t>
                </a:r>
                <a14:m>
                  <m:oMath xmlns:m="http://schemas.openxmlformats.org/officeDocument/2006/math"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≠</m:t>
                    </m:r>
                    <m:r>
                      <a:rPr lang="fr-FR" sz="480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𝑦</m:t>
                    </m:r>
                  </m:oMath>
                </a14:m>
                <a:endParaRPr lang="fr-FR" sz="4800" dirty="0" smtClean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772816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7005320" y="274638"/>
            <a:ext cx="1815152" cy="1337481"/>
          </a:xfrm>
          <a:prstGeom prst="wedgeRectCallout">
            <a:avLst>
              <a:gd name="adj1" fmla="val -49404"/>
              <a:gd name="adj2" fmla="val 79847"/>
            </a:avLst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b="1" dirty="0" smtClean="0">
                <a:solidFill>
                  <a:srgbClr val="00B0F0"/>
                </a:solidFill>
                <a:latin typeface="+mj-lt"/>
                <a:ea typeface="Cambria" panose="02040503050406030204" pitchFamily="18" charset="0"/>
              </a:rPr>
              <a:t>VRAI</a:t>
            </a:r>
            <a:endParaRPr lang="fr-FR" sz="5400" b="1" dirty="0">
              <a:solidFill>
                <a:srgbClr val="00B0F0"/>
              </a:solidFill>
              <a:latin typeface="+mj-lt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251520" y="5158933"/>
                <a:ext cx="856895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Car si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70C0"/>
                        </a:solidFill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70C0"/>
                        </a:solidFill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3600" b="0" i="1" smtClean="0">
                        <a:solidFill>
                          <a:srgbClr val="0070C0"/>
                        </a:solidFill>
                        <a:latin typeface="Cambria Math"/>
                        <a:ea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fr-FR" sz="3600" dirty="0" smtClean="0">
                    <a:solidFill>
                      <a:srgbClr val="0070C0"/>
                    </a:solidFill>
                  </a:rPr>
                  <a:t> alors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sz="36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fr-FR" sz="36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fr-FR" sz="36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3600" b="0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70C0"/>
                        </a:solidFill>
                        <a:latin typeface="Cambria Math"/>
                      </a:rPr>
                      <m:t>cos</m:t>
                    </m:r>
                    <m:d>
                      <m:dPr>
                        <m:ctrlPr>
                          <a:rPr lang="fr-FR" sz="36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600" i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5158933"/>
                <a:ext cx="8568952" cy="646331"/>
              </a:xfrm>
              <a:prstGeom prst="rect">
                <a:avLst/>
              </a:prstGeom>
              <a:blipFill rotWithShape="1">
                <a:blip r:embed="rId3"/>
                <a:stretch>
                  <a:fillRect l="-2134" t="-16038" b="-3584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837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935480"/>
            <a:ext cx="8712968" cy="43891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5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Les affirmations suivantes sont-elles vraies ou fausses ?</a:t>
            </a:r>
          </a:p>
          <a:p>
            <a:pPr marL="0" indent="0" algn="ctr">
              <a:buNone/>
            </a:pPr>
            <a:endParaRPr lang="fr-FR" sz="5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51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/>
          <p:nvPr/>
        </p:nvPicPr>
        <p:blipFill>
          <a:blip r:embed="rId2"/>
          <a:stretch>
            <a:fillRect/>
          </a:stretch>
        </p:blipFill>
        <p:spPr>
          <a:xfrm>
            <a:off x="4667537" y="1772816"/>
            <a:ext cx="4094330" cy="31683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772816"/>
                <a:ext cx="8568952" cy="3168352"/>
              </a:xfrm>
              <a:ln w="63500">
                <a:solidFill>
                  <a:srgbClr val="92D05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1400" b="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spcBef>
                    <a:spcPts val="1200"/>
                  </a:spcBef>
                  <a:buNone/>
                </a:pPr>
                <a:r>
                  <a:rPr lang="fr-FR" sz="5500" b="0" dirty="0" smtClean="0">
                    <a:solidFill>
                      <a:schemeClr val="tx1"/>
                    </a:solidFill>
                    <a:ea typeface="Cambria Math"/>
                  </a:rPr>
                  <a:t> </a:t>
                </a:r>
                <a:r>
                  <a:rPr lang="fr-FR" sz="32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sinus est</a:t>
                </a:r>
              </a:p>
              <a:p>
                <a:pPr marL="0" indent="0">
                  <a:spcBef>
                    <a:spcPts val="1200"/>
                  </a:spcBef>
                  <a:buNone/>
                </a:pPr>
                <a:r>
                  <a:rPr lang="fr-FR" sz="32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croissante sur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2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3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fr-FR" sz="32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fr-FR" sz="3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fr-FR" sz="3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32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772816"/>
                <a:ext cx="8568952" cy="3168352"/>
              </a:xfrm>
              <a:blipFill rotWithShape="1">
                <a:blip r:embed="rId3"/>
                <a:stretch>
                  <a:fillRect l="-353"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7005320" y="274638"/>
            <a:ext cx="1815152" cy="1337481"/>
          </a:xfrm>
          <a:prstGeom prst="wedgeRectCallout">
            <a:avLst>
              <a:gd name="adj1" fmla="val -49404"/>
              <a:gd name="adj2" fmla="val 7984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b="1" dirty="0" smtClean="0">
                <a:solidFill>
                  <a:srgbClr val="92D050"/>
                </a:solidFill>
                <a:latin typeface="+mj-lt"/>
                <a:ea typeface="Cambria" panose="02040503050406030204" pitchFamily="18" charset="0"/>
              </a:rPr>
              <a:t>FAUX</a:t>
            </a:r>
            <a:endParaRPr lang="fr-FR" sz="5400" b="1" dirty="0">
              <a:solidFill>
                <a:srgbClr val="92D050"/>
              </a:solidFill>
              <a:latin typeface="+mj-lt"/>
              <a:ea typeface="Cambria" panose="02040503050406030204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51520" y="5022371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lang="fr-FR" sz="3600" dirty="0" smtClean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ontre-exemple :</a:t>
            </a:r>
            <a:endParaRPr lang="fr-FR" sz="36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267440" y="5707043"/>
                <a:ext cx="8568952" cy="921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&lt;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mais</m:t>
                    </m:r>
                    <m: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&gt;</m:t>
                    </m:r>
                    <m:func>
                      <m:func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sz="3600" b="0" i="1" smtClean="0">
                                    <a:solidFill>
                                      <a:srgbClr val="00B050"/>
                                    </a:solidFill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36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fr-FR" sz="36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fr-FR" sz="36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car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&gt;−1</m:t>
                    </m:r>
                  </m:oMath>
                </a14:m>
                <a:r>
                  <a:rPr lang="fr-FR" sz="36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fr-FR" sz="3600" dirty="0">
                  <a:solidFill>
                    <a:srgbClr val="9966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440" y="5707043"/>
                <a:ext cx="8568952" cy="921471"/>
              </a:xfrm>
              <a:prstGeom prst="rect">
                <a:avLst/>
              </a:prstGeom>
              <a:blipFill rotWithShape="1">
                <a:blip r:embed="rId4"/>
                <a:stretch>
                  <a:fillRect b="-860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83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/>
          <p:nvPr/>
        </p:nvPicPr>
        <p:blipFill>
          <a:blip r:embed="rId2"/>
          <a:stretch>
            <a:fillRect/>
          </a:stretch>
        </p:blipFill>
        <p:spPr>
          <a:xfrm>
            <a:off x="4230806" y="1800112"/>
            <a:ext cx="4589667" cy="31141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772816"/>
                <a:ext cx="8568952" cy="3168352"/>
              </a:xfrm>
              <a:ln w="63500">
                <a:solidFill>
                  <a:srgbClr val="92D050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sz="800" b="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spcBef>
                    <a:spcPts val="1200"/>
                  </a:spcBef>
                  <a:buNone/>
                </a:pPr>
                <a:r>
                  <a:rPr lang="fr-FR" sz="5500" b="0" dirty="0" smtClean="0">
                    <a:solidFill>
                      <a:schemeClr val="tx1"/>
                    </a:solidFill>
                    <a:ea typeface="Cambria Math"/>
                  </a:rPr>
                  <a:t> </a:t>
                </a:r>
                <a:r>
                  <a:rPr lang="fr-FR" sz="32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cosinus</a:t>
                </a:r>
              </a:p>
              <a:p>
                <a:pPr marL="0" indent="0">
                  <a:spcBef>
                    <a:spcPts val="1200"/>
                  </a:spcBef>
                  <a:buNone/>
                </a:pPr>
                <a:r>
                  <a:rPr lang="fr-FR" sz="3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e</a:t>
                </a:r>
                <a:r>
                  <a:rPr lang="fr-FR" sz="32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st</a:t>
                </a:r>
                <a:r>
                  <a:rPr lang="fr-FR" sz="3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32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décroissante</a:t>
                </a:r>
              </a:p>
              <a:p>
                <a:pPr marL="0" indent="0">
                  <a:spcBef>
                    <a:spcPts val="1200"/>
                  </a:spcBef>
                  <a:buNone/>
                </a:pPr>
                <a:r>
                  <a:rPr lang="fr-FR" sz="3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32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fr-FR" sz="32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sur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2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2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  <m:r>
                          <a:rPr lang="fr-FR" sz="32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 ;2</m:t>
                        </m:r>
                        <m:r>
                          <a:rPr lang="fr-FR" sz="32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e>
                    </m:d>
                  </m:oMath>
                </a14:m>
                <a:r>
                  <a:rPr lang="fr-FR" sz="32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772816"/>
                <a:ext cx="8568952" cy="3168352"/>
              </a:xfrm>
              <a:blipFill rotWithShape="1">
                <a:blip r:embed="rId3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7005320" y="274638"/>
            <a:ext cx="1815152" cy="1337481"/>
          </a:xfrm>
          <a:prstGeom prst="wedgeRectCallout">
            <a:avLst>
              <a:gd name="adj1" fmla="val -49404"/>
              <a:gd name="adj2" fmla="val 7984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400" b="1" dirty="0" smtClean="0">
                <a:solidFill>
                  <a:srgbClr val="92D050"/>
                </a:solidFill>
                <a:latin typeface="+mj-lt"/>
                <a:ea typeface="Cambria" panose="02040503050406030204" pitchFamily="18" charset="0"/>
              </a:rPr>
              <a:t>FAUX</a:t>
            </a:r>
            <a:endParaRPr lang="fr-FR" sz="5400" b="1" dirty="0">
              <a:solidFill>
                <a:srgbClr val="92D050"/>
              </a:solidFill>
              <a:latin typeface="+mj-lt"/>
              <a:ea typeface="Cambria" panose="02040503050406030204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51520" y="5022371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lang="fr-FR" sz="3600" dirty="0" smtClean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ontre-exemple :</a:t>
            </a:r>
            <a:endParaRPr lang="fr-FR" sz="36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267440" y="5707043"/>
                <a:ext cx="887656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𝜋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2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𝜋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mais</m:t>
                    </m:r>
                    <m: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&lt;</m:t>
                    </m:r>
                    <m:func>
                      <m:func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rgbClr val="00B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e>
                        </m:d>
                      </m:e>
                    </m:func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car </a:t>
                </a:r>
                <a14:m>
                  <m:oMath xmlns:m="http://schemas.openxmlformats.org/officeDocument/2006/math">
                    <m: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  <a:ea typeface="Cambria Math" panose="02040503050406030204" pitchFamily="18" charset="0"/>
                      </a:rPr>
                      <m:t>−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fr-FR" sz="3600" dirty="0" smtClean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fr-FR" sz="36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440" y="5707043"/>
                <a:ext cx="8876560" cy="646331"/>
              </a:xfrm>
              <a:prstGeom prst="rect">
                <a:avLst/>
              </a:prstGeom>
              <a:blipFill rotWithShape="1">
                <a:blip r:embed="rId4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86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ctr">
                  <a:spcBef>
                    <a:spcPts val="0"/>
                  </a:spcBef>
                  <a:buNone/>
                </a:pPr>
                <a:endParaRPr lang="fr-FR" sz="3200" dirty="0" smtClean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Remplacer </a:t>
                </a: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les pointillés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par </a:t>
                </a:r>
                <a14:m>
                  <m:oMath xmlns:m="http://schemas.openxmlformats.org/officeDocument/2006/math">
                    <m:r>
                      <a:rPr lang="fr-FR" sz="5400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&gt;</m:t>
                    </m:r>
                  </m:oMath>
                </a14:m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ou </a:t>
                </a:r>
                <a14:m>
                  <m:oMath xmlns:m="http://schemas.openxmlformats.org/officeDocument/2006/math">
                    <m:r>
                      <a:rPr lang="fr-FR" sz="5400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&lt;</m:t>
                    </m:r>
                  </m:oMath>
                </a14:m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 algn="ctr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91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4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Clr>
                    <a:srgbClr val="5BD078"/>
                  </a:buClr>
                  <a:buFont typeface="Wingdings 2"/>
                  <a:buNone/>
                </a:pPr>
                <a:r>
                  <a:rPr lang="fr-FR" sz="5200" dirty="0">
                    <a:solidFill>
                      <a:prstClr val="black"/>
                    </a:solidFill>
                    <a:ea typeface="Cambria Math"/>
                  </a:rPr>
                  <a:t>Si </a:t>
                </a:r>
                <a14:m>
                  <m:oMath xmlns:m="http://schemas.openxmlformats.org/officeDocument/2006/math">
                    <m:r>
                      <a:rPr lang="fr-FR" sz="520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0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𝑎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𝑏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≤</m:t>
                    </m:r>
                    <m:f>
                      <m:fPr>
                        <m:ctrlP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fr-FR" sz="5200" dirty="0">
                  <a:solidFill>
                    <a:prstClr val="black"/>
                  </a:solidFill>
                  <a:ea typeface="Cambria Math"/>
                </a:endParaRPr>
              </a:p>
              <a:p>
                <a:pPr marL="0" indent="0" algn="ctr">
                  <a:buClr>
                    <a:srgbClr val="5BD078"/>
                  </a:buClr>
                  <a:buFont typeface="Wingdings 2"/>
                  <a:buNone/>
                </a:pPr>
                <a:r>
                  <a:rPr lang="fr-FR" sz="5200" dirty="0" smtClean="0">
                    <a:solidFill>
                      <a:prstClr val="black"/>
                    </a:solidFill>
                    <a:ea typeface="Cambria Math"/>
                  </a:rPr>
                  <a:t>alors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5200" i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</m:d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…</m:t>
                    </m:r>
                    <m:r>
                      <m:rPr>
                        <m:sty m:val="p"/>
                      </m:rPr>
                      <a:rPr lang="fr-FR" sz="5200" i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</m:d>
                  </m:oMath>
                </a14:m>
                <a:endParaRPr lang="fr-FR" sz="5200" dirty="0">
                  <a:solidFill>
                    <a:prstClr val="black"/>
                  </a:solidFill>
                  <a:ea typeface="Cambria Math"/>
                </a:endParaRPr>
              </a:p>
              <a:p>
                <a:pPr marL="0" indent="0" algn="ctr">
                  <a:spcBef>
                    <a:spcPts val="1200"/>
                  </a:spcBef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 smtClean="0">
                    <a:solidFill>
                      <a:prstClr val="black"/>
                    </a:solidFill>
                    <a:ea typeface="Cambria Math"/>
                  </a:rPr>
                  <a:t> </a:t>
                </a:r>
                <a:endParaRPr lang="fr-FR" sz="48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4896000" y="3466526"/>
                <a:ext cx="696035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800" b="1" i="1" smtClean="0">
                          <a:solidFill>
                            <a:srgbClr val="FF660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</m:oMath>
                  </m:oMathPara>
                </a14:m>
                <a:endParaRPr lang="fr-FR" sz="4800" b="1" dirty="0">
                  <a:solidFill>
                    <a:srgbClr val="FF66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6000" y="3466526"/>
                <a:ext cx="696035" cy="83099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482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8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4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>
                    <a:solidFill>
                      <a:prstClr val="black"/>
                    </a:solidFill>
                    <a:ea typeface="Cambria Math"/>
                  </a:rPr>
                  <a:t>Si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48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48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fr-FR" sz="48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48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𝑎</m:t>
                    </m:r>
                    <m:r>
                      <a:rPr lang="fr-FR" sz="48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48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𝑏</m:t>
                    </m:r>
                    <m:r>
                      <a:rPr lang="fr-FR" sz="48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48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fr-FR" sz="4800" dirty="0">
                  <a:solidFill>
                    <a:prstClr val="black"/>
                  </a:solidFill>
                  <a:ea typeface="Cambria Math"/>
                </a:endParaRPr>
              </a:p>
              <a:p>
                <a:pPr marL="0" indent="0" algn="ctr"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>
                    <a:solidFill>
                      <a:prstClr val="black"/>
                    </a:solidFill>
                    <a:ea typeface="Cambria Math"/>
                  </a:rPr>
                  <a:t>alors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800" i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48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8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</m:d>
                    <m:r>
                      <a:rPr lang="fr-FR" sz="48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…</m:t>
                    </m:r>
                    <m:r>
                      <m:rPr>
                        <m:sty m:val="p"/>
                      </m:rPr>
                      <a:rPr lang="fr-FR" sz="4800" i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48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48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</m:d>
                  </m:oMath>
                </a14:m>
                <a:endParaRPr lang="fr-FR" sz="4800" dirty="0">
                  <a:solidFill>
                    <a:prstClr val="black"/>
                  </a:solidFill>
                  <a:ea typeface="Cambria Math"/>
                </a:endParaRPr>
              </a:p>
              <a:p>
                <a:pPr marL="0" indent="0" algn="ctr">
                  <a:spcBef>
                    <a:spcPts val="1200"/>
                  </a:spcBef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 smtClean="0">
                    <a:solidFill>
                      <a:prstClr val="black"/>
                    </a:solidFill>
                    <a:ea typeface="Cambria Math"/>
                  </a:rPr>
                  <a:t> </a:t>
                </a:r>
                <a:endParaRPr lang="fr-FR" sz="48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4932041" y="3466526"/>
                <a:ext cx="576064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800" b="1" i="1" smtClean="0">
                          <a:solidFill>
                            <a:srgbClr val="FF6600"/>
                          </a:solidFill>
                          <a:latin typeface="Cambria Math"/>
                          <a:ea typeface="Cambria Math"/>
                        </a:rPr>
                        <m:t>&gt;</m:t>
                      </m:r>
                    </m:oMath>
                  </m:oMathPara>
                </a14:m>
                <a:endParaRPr lang="fr-FR" sz="4800" b="1" dirty="0">
                  <a:solidFill>
                    <a:srgbClr val="FF66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1" y="3466526"/>
                <a:ext cx="576064" cy="83099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071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4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Clr>
                    <a:srgbClr val="5BD078"/>
                  </a:buClr>
                  <a:buFont typeface="Wingdings 2"/>
                  <a:buNone/>
                </a:pPr>
                <a:r>
                  <a:rPr lang="fr-FR" sz="5200" dirty="0">
                    <a:solidFill>
                      <a:prstClr val="black"/>
                    </a:solidFill>
                    <a:ea typeface="Cambria Math"/>
                  </a:rPr>
                  <a:t>Si </a:t>
                </a:r>
                <a14:m>
                  <m:oMath xmlns:m="http://schemas.openxmlformats.org/officeDocument/2006/math">
                    <m:r>
                      <a:rPr lang="el-G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𝜋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𝑎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𝑏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≤</m:t>
                    </m:r>
                    <m:f>
                      <m:fPr>
                        <m:ctrlP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fr-FR" sz="5200" dirty="0">
                  <a:solidFill>
                    <a:prstClr val="black"/>
                  </a:solidFill>
                  <a:ea typeface="Cambria Math"/>
                </a:endParaRPr>
              </a:p>
              <a:p>
                <a:pPr marL="0" indent="0" algn="ctr">
                  <a:buClr>
                    <a:srgbClr val="5BD078"/>
                  </a:buClr>
                  <a:buFont typeface="Wingdings 2"/>
                  <a:buNone/>
                </a:pPr>
                <a:r>
                  <a:rPr lang="fr-FR" sz="5200" dirty="0">
                    <a:solidFill>
                      <a:prstClr val="black"/>
                    </a:solidFill>
                    <a:ea typeface="Cambria Math"/>
                  </a:rPr>
                  <a:t>alors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5200" i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</m:d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…</m:t>
                    </m:r>
                    <m:r>
                      <m:rPr>
                        <m:sty m:val="p"/>
                      </m:rPr>
                      <a:rPr lang="fr-FR" sz="5200" i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cos</m:t>
                    </m:r>
                    <m:d>
                      <m:dPr>
                        <m:ctrlP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</m:d>
                  </m:oMath>
                </a14:m>
                <a:endParaRPr lang="fr-FR" sz="5200" dirty="0">
                  <a:solidFill>
                    <a:prstClr val="black"/>
                  </a:solidFill>
                  <a:ea typeface="Cambria Math"/>
                </a:endParaRPr>
              </a:p>
              <a:p>
                <a:pPr marL="0" indent="0" algn="ctr">
                  <a:spcBef>
                    <a:spcPts val="1200"/>
                  </a:spcBef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 smtClean="0">
                    <a:solidFill>
                      <a:prstClr val="black"/>
                    </a:solidFill>
                    <a:ea typeface="Cambria Math"/>
                  </a:rPr>
                  <a:t> </a:t>
                </a:r>
                <a:endParaRPr lang="fr-FR" sz="48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4896000" y="3466526"/>
                <a:ext cx="696035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800" b="1" i="1" smtClean="0">
                          <a:solidFill>
                            <a:srgbClr val="FF6600"/>
                          </a:solidFill>
                          <a:latin typeface="Cambria Math"/>
                          <a:ea typeface="Cambria Math"/>
                        </a:rPr>
                        <m:t>&lt;</m:t>
                      </m:r>
                    </m:oMath>
                  </m:oMathPara>
                </a14:m>
                <a:endParaRPr lang="fr-FR" sz="4800" b="1" dirty="0">
                  <a:solidFill>
                    <a:srgbClr val="FF66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6000" y="3466526"/>
                <a:ext cx="696035" cy="83099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015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10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endParaRPr lang="fr-FR" sz="24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Clr>
                    <a:srgbClr val="5BD078"/>
                  </a:buClr>
                  <a:buFont typeface="Wingdings 2"/>
                  <a:buNone/>
                </a:pPr>
                <a:r>
                  <a:rPr lang="fr-FR" sz="5200" dirty="0">
                    <a:solidFill>
                      <a:prstClr val="black"/>
                    </a:solidFill>
                    <a:ea typeface="Cambria Math"/>
                  </a:rPr>
                  <a:t>Si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≤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𝑎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𝑏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≤2</m:t>
                    </m:r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fr-FR" sz="5200" dirty="0">
                  <a:solidFill>
                    <a:prstClr val="black"/>
                  </a:solidFill>
                  <a:ea typeface="Cambria Math"/>
                </a:endParaRPr>
              </a:p>
              <a:p>
                <a:pPr marL="0" indent="0" algn="ctr">
                  <a:buClr>
                    <a:srgbClr val="5BD078"/>
                  </a:buClr>
                  <a:buFont typeface="Wingdings 2"/>
                  <a:buNone/>
                </a:pPr>
                <a:r>
                  <a:rPr lang="fr-FR" sz="5200" dirty="0">
                    <a:solidFill>
                      <a:prstClr val="black"/>
                    </a:solidFill>
                    <a:ea typeface="Cambria Math"/>
                  </a:rPr>
                  <a:t>alors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5200" i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</m:d>
                    <m:r>
                      <a:rPr lang="fr-FR" sz="52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…</m:t>
                    </m:r>
                    <m:r>
                      <m:rPr>
                        <m:sty m:val="p"/>
                      </m:rPr>
                      <a:rPr lang="fr-FR" sz="5200" i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sin</m:t>
                    </m:r>
                    <m:d>
                      <m:dPr>
                        <m:ctrlP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52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𝑏</m:t>
                        </m:r>
                      </m:e>
                    </m:d>
                  </m:oMath>
                </a14:m>
                <a:endParaRPr lang="fr-FR" sz="5200" dirty="0">
                  <a:solidFill>
                    <a:prstClr val="black"/>
                  </a:solidFill>
                  <a:ea typeface="Cambria Math"/>
                </a:endParaRPr>
              </a:p>
              <a:p>
                <a:pPr marL="0" indent="0" algn="ctr">
                  <a:spcBef>
                    <a:spcPts val="1200"/>
                  </a:spcBef>
                  <a:buClr>
                    <a:srgbClr val="5BD078"/>
                  </a:buClr>
                  <a:buFont typeface="Wingdings 2"/>
                  <a:buNone/>
                </a:pPr>
                <a:r>
                  <a:rPr lang="fr-FR" sz="4800" dirty="0" smtClean="0">
                    <a:solidFill>
                      <a:prstClr val="black"/>
                    </a:solidFill>
                    <a:ea typeface="Cambria Math"/>
                  </a:rPr>
                  <a:t> </a:t>
                </a:r>
                <a:endParaRPr lang="fr-FR" sz="4800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4896000" y="3466526"/>
                <a:ext cx="696035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800" b="1" i="1" smtClean="0">
                          <a:solidFill>
                            <a:srgbClr val="FF6600"/>
                          </a:solidFill>
                          <a:latin typeface="Cambria Math"/>
                          <a:ea typeface="Cambria Math"/>
                        </a:rPr>
                        <m:t>&lt;</m:t>
                      </m:r>
                    </m:oMath>
                  </m:oMathPara>
                </a14:m>
                <a:endParaRPr lang="fr-FR" sz="4800" b="1" dirty="0">
                  <a:solidFill>
                    <a:srgbClr val="FF66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6000" y="3466526"/>
                <a:ext cx="696035" cy="83099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746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 smtClean="0"/>
              <a:t>Fin</a:t>
            </a:r>
            <a:endParaRPr lang="fr-FR" sz="80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 smtClean="0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935480"/>
            <a:ext cx="8568952" cy="43891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:endParaRPr lang="fr-FR" sz="20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Font typeface="Wingdings 2"/>
                  <a:buNone/>
                </a:pPr>
                <a:endParaRPr lang="fr-FR" sz="28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1200"/>
                  </a:spcBef>
                  <a:buFont typeface="Wingdings 2"/>
                  <a:buNone/>
                </a:pPr>
                <a:r>
                  <a:rPr lang="fr-FR" sz="48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fr-FR" sz="48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alors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800" b="0" i="0" smtClean="0">
                        <a:latin typeface="Cambria Math"/>
                        <a:ea typeface="Cambria Math" panose="02040503050406030204" pitchFamily="18" charset="0"/>
                      </a:rPr>
                      <m:t>sin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)=</m:t>
                    </m:r>
                    <m:r>
                      <m:rPr>
                        <m:sty m:val="p"/>
                      </m:rPr>
                      <a:rPr lang="fr-FR" sz="4800" b="0" i="0" smtClean="0">
                        <a:latin typeface="Cambria Math"/>
                        <a:ea typeface="Cambria Math" panose="02040503050406030204" pitchFamily="18" charset="0"/>
                      </a:rPr>
                      <m:t>sin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𝑦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48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536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935480"/>
            <a:ext cx="8568952" cy="43891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:endParaRPr lang="fr-FR" sz="20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Font typeface="Wingdings 2"/>
                  <a:buNone/>
                </a:pPr>
                <a:endParaRPr lang="fr-FR" sz="28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1200"/>
                  </a:spcBef>
                  <a:buFont typeface="Wingdings 2"/>
                  <a:buNone/>
                </a:pPr>
                <a:r>
                  <a:rPr lang="fr-FR" sz="48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800" b="0" i="0" smtClean="0">
                        <a:latin typeface="Cambria Math"/>
                        <a:ea typeface="Cambria Math" panose="02040503050406030204" pitchFamily="18" charset="0"/>
                      </a:rPr>
                      <m:t>sin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)=</m:t>
                    </m:r>
                    <m:r>
                      <m:rPr>
                        <m:sty m:val="p"/>
                      </m:rPr>
                      <a:rPr lang="fr-FR" sz="4800" b="0" i="0" smtClean="0">
                        <a:latin typeface="Cambria Math"/>
                        <a:ea typeface="Cambria Math" panose="02040503050406030204" pitchFamily="18" charset="0"/>
                      </a:rPr>
                      <m:t>sin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𝑦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48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alors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𝑦</m:t>
                    </m:r>
                  </m:oMath>
                </a14:m>
                <a:endParaRPr lang="fr-FR" sz="48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524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935480"/>
            <a:ext cx="8568952" cy="43891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:endParaRPr lang="fr-FR" sz="20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Font typeface="Wingdings 2"/>
                  <a:buNone/>
                </a:pPr>
                <a:endParaRPr lang="fr-FR" sz="29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1200"/>
                  </a:spcBef>
                  <a:buFont typeface="Wingdings 2"/>
                  <a:buNone/>
                </a:pPr>
                <a:r>
                  <a:rPr lang="fr-FR" sz="4800" dirty="0" smtClean="0">
                    <a:ea typeface="Cambria Math"/>
                  </a:rPr>
                  <a:t> </a:t>
                </a:r>
                <a:r>
                  <a:rPr lang="fr-FR" sz="48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b="0" i="1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fr-FR" sz="4800" b="0" i="1" smtClean="0">
                        <a:latin typeface="Cambria Math"/>
                        <a:ea typeface="Cambria Math"/>
                      </a:rPr>
                      <m:t>𝑦</m:t>
                    </m:r>
                  </m:oMath>
                </a14:m>
                <a:r>
                  <a:rPr lang="fr-FR" sz="48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alors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800" b="0" i="0" smtClean="0">
                        <a:latin typeface="Cambria Math"/>
                        <a:ea typeface="Cambria Math" panose="02040503050406030204" pitchFamily="18" charset="0"/>
                      </a:rPr>
                      <m:t>cos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)≠</m:t>
                    </m:r>
                    <m:r>
                      <m:rPr>
                        <m:sty m:val="p"/>
                      </m:rPr>
                      <a:rPr lang="fr-FR" sz="4800" b="0" i="0" smtClean="0">
                        <a:latin typeface="Cambria Math"/>
                        <a:ea typeface="Cambria Math"/>
                      </a:rPr>
                      <m:t>cos</m:t>
                    </m:r>
                    <m:r>
                      <a:rPr lang="fr-FR" sz="4800" b="0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fr-FR" sz="4800" b="0" i="1" smtClean="0">
                        <a:latin typeface="Cambria Math"/>
                        <a:ea typeface="Cambria Math"/>
                      </a:rPr>
                      <m:t>𝑦</m:t>
                    </m:r>
                    <m:r>
                      <a:rPr lang="fr-FR" sz="48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fr-FR" sz="48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243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935480"/>
            <a:ext cx="8568952" cy="4389120"/>
          </a:xfrm>
        </p:spPr>
        <p:txBody>
          <a:bodyPr/>
          <a:lstStyle/>
          <a:p>
            <a:pPr marL="0" indent="0" algn="ctr">
              <a:buNone/>
            </a:pP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:endParaRPr lang="fr-FR" sz="20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Font typeface="Wingdings 2"/>
                  <a:buNone/>
                </a:pPr>
                <a:endParaRPr lang="fr-FR" sz="28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1200"/>
                  </a:spcBef>
                  <a:buFont typeface="Wingdings 2"/>
                  <a:buNone/>
                </a:pPr>
                <a:r>
                  <a:rPr lang="fr-FR" sz="5000" dirty="0" smtClean="0">
                    <a:ea typeface="Cambria Math"/>
                  </a:rPr>
                  <a:t> </a:t>
                </a:r>
                <a:r>
                  <a:rPr lang="fr-FR" sz="48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800" b="0" i="0" smtClean="0">
                        <a:latin typeface="Cambria Math"/>
                        <a:ea typeface="Cambria Math" panose="02040503050406030204" pitchFamily="18" charset="0"/>
                      </a:rPr>
                      <m:t>cos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)≠</m:t>
                    </m:r>
                    <m:r>
                      <m:rPr>
                        <m:sty m:val="p"/>
                      </m:rPr>
                      <a:rPr lang="fr-FR" sz="4800" b="0" i="0" smtClean="0">
                        <a:latin typeface="Cambria Math"/>
                        <a:ea typeface="Cambria Math"/>
                      </a:rPr>
                      <m:t>cos</m:t>
                    </m:r>
                    <m:r>
                      <a:rPr lang="fr-FR" sz="4800" b="0" i="1" smtClean="0">
                        <a:latin typeface="Cambria Math"/>
                        <a:ea typeface="Cambria Math"/>
                      </a:rPr>
                      <m:t>(</m:t>
                    </m:r>
                    <m:r>
                      <a:rPr lang="fr-FR" sz="4800" b="0" i="1" smtClean="0">
                        <a:latin typeface="Cambria Math"/>
                        <a:ea typeface="Cambria Math"/>
                      </a:rPr>
                      <m:t>𝑦</m:t>
                    </m:r>
                    <m:r>
                      <a:rPr lang="fr-FR" sz="48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fr-FR" sz="48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alors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latin typeface="Cambria Math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800" b="0" i="1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fr-FR" sz="4800" b="0" i="1" smtClean="0">
                        <a:latin typeface="Cambria Math"/>
                        <a:ea typeface="Cambria Math"/>
                      </a:rPr>
                      <m:t>𝑦</m:t>
                    </m:r>
                  </m:oMath>
                </a14:m>
                <a:endParaRPr lang="fr-FR" sz="48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942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:endParaRPr lang="fr-FR" sz="20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1200"/>
                  </a:spcBef>
                  <a:buFont typeface="Wingdings 2"/>
                  <a:buNone/>
                </a:pPr>
                <a:r>
                  <a:rPr lang="fr-FR" sz="4800" dirty="0" smtClean="0">
                    <a:ea typeface="Cambria Math"/>
                  </a:rPr>
                  <a:t> </a:t>
                </a:r>
                <a:r>
                  <a:rPr lang="fr-FR" sz="48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sinus est</a:t>
                </a:r>
              </a:p>
              <a:p>
                <a:pPr marL="0" indent="0" algn="ctr">
                  <a:spcBef>
                    <a:spcPts val="1200"/>
                  </a:spcBef>
                  <a:buFont typeface="Wingdings 2"/>
                  <a:buNone/>
                </a:pPr>
                <a:r>
                  <a:rPr lang="fr-FR" sz="48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croissante sur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48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480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4800" i="1" smtClean="0"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480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fr-FR" sz="4800" i="1" smtClean="0">
                            <a:latin typeface="Cambria Math"/>
                            <a:ea typeface="Cambria Math" panose="020405030504060302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fr-FR" sz="480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480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fr-FR" sz="4800" i="1" smtClean="0">
                                <a:latin typeface="Cambria Math"/>
                                <a:ea typeface="Cambria Math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480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48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62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</a:t>
            </a:r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6</a:t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Espace réservé du contenu 2"/>
              <p:cNvSpPr txBox="1">
                <a:spLocks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ln w="63500">
                <a:solidFill>
                  <a:srgbClr val="92D050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Wingdings 2"/>
                  <a:buNone/>
                </a:pPr>
                <a:endParaRPr lang="fr-FR" sz="2400" dirty="0" smtClean="0">
                  <a:solidFill>
                    <a:srgbClr val="6699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1200"/>
                  </a:spcBef>
                  <a:buFont typeface="Wingdings 2"/>
                  <a:buNone/>
                </a:pPr>
                <a:r>
                  <a:rPr lang="fr-FR" sz="4800" dirty="0" smtClean="0">
                    <a:ea typeface="Cambria Math"/>
                  </a:rPr>
                  <a:t> </a:t>
                </a:r>
                <a:r>
                  <a:rPr lang="fr-FR" sz="48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cosinus est</a:t>
                </a:r>
              </a:p>
              <a:p>
                <a:pPr marL="0" indent="0" algn="ctr">
                  <a:spcBef>
                    <a:spcPts val="1200"/>
                  </a:spcBef>
                  <a:buNone/>
                </a:pPr>
                <a:r>
                  <a:rPr lang="fr-FR" sz="48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décroissante sur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48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800" i="1">
                            <a:latin typeface="Cambria Math"/>
                            <a:ea typeface="Cambria Math"/>
                          </a:rPr>
                          <m:t>𝜋</m:t>
                        </m:r>
                        <m:r>
                          <a:rPr lang="fr-FR" sz="4800" i="1">
                            <a:latin typeface="Cambria Math"/>
                            <a:ea typeface="Cambria Math"/>
                          </a:rPr>
                          <m:t> ;2</m:t>
                        </m:r>
                        <m:r>
                          <a:rPr lang="fr-FR" sz="4800" i="1">
                            <a:latin typeface="Cambria Math"/>
                            <a:ea typeface="Cambria Math"/>
                          </a:rPr>
                          <m:t>𝜋</m:t>
                        </m:r>
                      </m:e>
                    </m:d>
                  </m:oMath>
                </a14:m>
                <a:r>
                  <a:rPr lang="fr-FR" sz="4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" name="Espace réservé du contenu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988840"/>
                <a:ext cx="8568952" cy="3168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6350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830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fr-FR" sz="4000" b="1" u="sng" dirty="0" smtClean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ctr">
                  <a:spcBef>
                    <a:spcPts val="0"/>
                  </a:spcBef>
                  <a:buNone/>
                </a:pPr>
                <a:endParaRPr lang="fr-FR" sz="3200" dirty="0" smtClean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5400" dirty="0" smtClean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Remplacer </a:t>
                </a: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les pointillés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par </a:t>
                </a:r>
                <a14:m>
                  <m:oMath xmlns:m="http://schemas.openxmlformats.org/officeDocument/2006/math">
                    <m:r>
                      <a:rPr lang="fr-FR" sz="5400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&gt;</m:t>
                    </m:r>
                  </m:oMath>
                </a14:m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ou </a:t>
                </a:r>
                <a14:m>
                  <m:oMath xmlns:m="http://schemas.openxmlformats.org/officeDocument/2006/math">
                    <m:r>
                      <a:rPr lang="fr-FR" sz="5400" i="1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&lt;</m:t>
                    </m:r>
                  </m:oMath>
                </a14:m>
                <a:r>
                  <a:rPr lang="fr-FR" sz="54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 algn="ctr">
                  <a:buNone/>
                </a:pPr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270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604</TotalTime>
  <Words>577</Words>
  <Application>Microsoft Office PowerPoint</Application>
  <PresentationFormat>Affichage à l'écran (4:3)</PresentationFormat>
  <Paragraphs>138</Paragraphs>
  <Slides>27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28" baseType="lpstr">
      <vt:lpstr>Débit</vt:lpstr>
      <vt:lpstr>Trigonométrie Série 11</vt:lpstr>
      <vt:lpstr> </vt:lpstr>
      <vt:lpstr>Question 1 </vt:lpstr>
      <vt:lpstr>Question 2 </vt:lpstr>
      <vt:lpstr>Question 3 </vt:lpstr>
      <vt:lpstr>Question 4 </vt:lpstr>
      <vt:lpstr>Question 5 </vt:lpstr>
      <vt:lpstr>Question 6 </vt:lpstr>
      <vt:lpstr> </vt:lpstr>
      <vt:lpstr>Question 7 </vt:lpstr>
      <vt:lpstr>Question 8 </vt:lpstr>
      <vt:lpstr>Question 9 </vt:lpstr>
      <vt:lpstr>Question 10 </vt:lpstr>
      <vt:lpstr>Correction</vt:lpstr>
      <vt:lpstr> </vt:lpstr>
      <vt:lpstr>Question 1 </vt:lpstr>
      <vt:lpstr>Question 2 </vt:lpstr>
      <vt:lpstr>Question 3 </vt:lpstr>
      <vt:lpstr>Question 4 </vt:lpstr>
      <vt:lpstr>Question 5 </vt:lpstr>
      <vt:lpstr>Question 6 </vt:lpstr>
      <vt:lpstr> </vt:lpstr>
      <vt:lpstr>Question 7 </vt:lpstr>
      <vt:lpstr>Question 8 </vt:lpstr>
      <vt:lpstr>Question 9 </vt:lpstr>
      <vt:lpstr>Question 10 </vt:lpstr>
      <vt:lpstr>Fin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SECOND DEGRE – Série 1 1S – 1ES/L</dc:title>
  <dc:creator>véro</dc:creator>
  <cp:lastModifiedBy>auderi</cp:lastModifiedBy>
  <cp:revision>152</cp:revision>
  <dcterms:created xsi:type="dcterms:W3CDTF">2017-06-06T15:31:06Z</dcterms:created>
  <dcterms:modified xsi:type="dcterms:W3CDTF">2020-01-21T12:10:56Z</dcterms:modified>
</cp:coreProperties>
</file>